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67" r:id="rId16"/>
    <p:sldId id="275" r:id="rId17"/>
    <p:sldId id="272" r:id="rId18"/>
    <p:sldId id="270" r:id="rId19"/>
    <p:sldId id="271" r:id="rId20"/>
    <p:sldId id="273" r:id="rId21"/>
    <p:sldId id="274" r:id="rId22"/>
    <p:sldId id="277" r:id="rId23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unka\K&#246;z&#233;tkeztet&#233;s\b&#246;lcs&#337;d&#233;k%20t&#225;bl&#225;zat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Munka\K&#246;z&#233;tkeztet&#233;s\&#243;vod&#225;k%20GMK%20t&#225;bl&#225;za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unka\K&#246;z&#233;tkeztet&#233;s\&#243;vod&#225;k%20t&#225;bl&#225;za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unka\K&#246;z&#233;tkeztet&#233;s\iskol&#225;k%20t&#225;bl&#225;za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unka\K&#246;z&#233;tkeztet&#233;s\ESZI%20t&#225;bl&#225;za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0.2215266961667671"/>
          <c:y val="8.382321973284125E-2"/>
          <c:w val="0.61547668338115635"/>
          <c:h val="0.40374226751418685"/>
        </c:manualLayout>
      </c:layout>
      <c:barChart>
        <c:barDir val="col"/>
        <c:grouping val="clustered"/>
        <c:ser>
          <c:idx val="0"/>
          <c:order val="0"/>
          <c:tx>
            <c:strRef>
              <c:f>Munka2!$B$2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0"/>
              </a:lightRig>
            </a:scene3d>
            <a:sp3d>
              <a:bevelT w="47625" h="69850"/>
              <a:contourClr>
                <a:schemeClr val="lt1"/>
              </a:contourClr>
            </a:sp3d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Munka2!$B$3:$B$9</c:f>
              <c:numCache>
                <c:formatCode>General</c:formatCode>
                <c:ptCount val="7"/>
                <c:pt idx="0">
                  <c:v>151</c:v>
                </c:pt>
                <c:pt idx="1">
                  <c:v>124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135</c:v>
                </c:pt>
                <c:pt idx="6">
                  <c:v>127</c:v>
                </c:pt>
              </c:numCache>
            </c:numRef>
          </c:val>
        </c:ser>
        <c:ser>
          <c:idx val="1"/>
          <c:order val="1"/>
          <c:tx>
            <c:strRef>
              <c:f>Munka2!$C$2</c:f>
              <c:strCache>
                <c:ptCount val="1"/>
                <c:pt idx="0">
                  <c:v>Részben igen 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Munka2!$C$3:$C$9</c:f>
              <c:numCache>
                <c:formatCode>General</c:formatCode>
                <c:ptCount val="7"/>
                <c:pt idx="0">
                  <c:v>77</c:v>
                </c:pt>
                <c:pt idx="1">
                  <c:v>74</c:v>
                </c:pt>
                <c:pt idx="2">
                  <c:v>70</c:v>
                </c:pt>
                <c:pt idx="3">
                  <c:v>77</c:v>
                </c:pt>
                <c:pt idx="4">
                  <c:v>86</c:v>
                </c:pt>
                <c:pt idx="5">
                  <c:v>65</c:v>
                </c:pt>
                <c:pt idx="6">
                  <c:v>68</c:v>
                </c:pt>
              </c:numCache>
            </c:numRef>
          </c:val>
        </c:ser>
        <c:ser>
          <c:idx val="2"/>
          <c:order val="2"/>
          <c:tx>
            <c:strRef>
              <c:f>Munka2!$D$2</c:f>
              <c:strCache>
                <c:ptCount val="1"/>
                <c:pt idx="0">
                  <c:v>Nem mindig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Munka2!$D$3:$D$9</c:f>
              <c:numCache>
                <c:formatCode>General</c:formatCode>
                <c:ptCount val="7"/>
                <c:pt idx="0">
                  <c:v>19</c:v>
                </c:pt>
                <c:pt idx="1">
                  <c:v>39</c:v>
                </c:pt>
                <c:pt idx="2">
                  <c:v>17</c:v>
                </c:pt>
                <c:pt idx="3">
                  <c:v>33</c:v>
                </c:pt>
                <c:pt idx="4">
                  <c:v>28</c:v>
                </c:pt>
                <c:pt idx="5">
                  <c:v>38</c:v>
                </c:pt>
                <c:pt idx="6">
                  <c:v>23</c:v>
                </c:pt>
              </c:numCache>
            </c:numRef>
          </c:val>
        </c:ser>
        <c:ser>
          <c:idx val="3"/>
          <c:order val="3"/>
          <c:tx>
            <c:strRef>
              <c:f>Munka2!$E$2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FFFF00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Munka2!$E$3:$E$9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9</c:v>
                </c:pt>
                <c:pt idx="6">
                  <c:v>2</c:v>
                </c:pt>
              </c:numCache>
            </c:numRef>
          </c:val>
        </c:ser>
        <c:axId val="114043136"/>
        <c:axId val="114069504"/>
      </c:barChart>
      <c:catAx>
        <c:axId val="114043136"/>
        <c:scaling>
          <c:orientation val="minMax"/>
        </c:scaling>
        <c:axPos val="b"/>
        <c:tickLblPos val="nextTo"/>
        <c:crossAx val="114069504"/>
        <c:crosses val="autoZero"/>
        <c:auto val="1"/>
        <c:lblAlgn val="ctr"/>
        <c:lblOffset val="100"/>
      </c:catAx>
      <c:valAx>
        <c:axId val="114069504"/>
        <c:scaling>
          <c:orientation val="minMax"/>
        </c:scaling>
        <c:axPos val="l"/>
        <c:majorGridlines/>
        <c:numFmt formatCode="General" sourceLinked="1"/>
        <c:tickLblPos val="nextTo"/>
        <c:crossAx val="1140431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plotArea>
      <c:layout>
        <c:manualLayout>
          <c:layoutTarget val="inner"/>
          <c:xMode val="edge"/>
          <c:yMode val="edge"/>
          <c:x val="0.2095276293094529"/>
          <c:y val="0.1039043520412609"/>
          <c:w val="0.58869825704746104"/>
          <c:h val="0.4642020062340535"/>
        </c:manualLayout>
      </c:layout>
      <c:barChart>
        <c:barDir val="col"/>
        <c:grouping val="clustered"/>
        <c:ser>
          <c:idx val="0"/>
          <c:order val="0"/>
          <c:tx>
            <c:strRef>
              <c:f>Munka2!$B$2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0000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Munka2!$B$3:$B$9</c:f>
              <c:numCache>
                <c:formatCode>General</c:formatCode>
                <c:ptCount val="7"/>
                <c:pt idx="0">
                  <c:v>44</c:v>
                </c:pt>
                <c:pt idx="1">
                  <c:v>25</c:v>
                </c:pt>
                <c:pt idx="2">
                  <c:v>37</c:v>
                </c:pt>
                <c:pt idx="3">
                  <c:v>42</c:v>
                </c:pt>
                <c:pt idx="4">
                  <c:v>26</c:v>
                </c:pt>
                <c:pt idx="5">
                  <c:v>30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Munka2!$C$2</c:f>
              <c:strCache>
                <c:ptCount val="1"/>
                <c:pt idx="0">
                  <c:v>Részben igen 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Munka2!$C$3:$C$9</c:f>
              <c:numCache>
                <c:formatCode>General</c:formatCode>
                <c:ptCount val="7"/>
                <c:pt idx="0">
                  <c:v>43</c:v>
                </c:pt>
                <c:pt idx="1">
                  <c:v>49</c:v>
                </c:pt>
                <c:pt idx="2">
                  <c:v>54</c:v>
                </c:pt>
                <c:pt idx="3">
                  <c:v>40</c:v>
                </c:pt>
                <c:pt idx="4">
                  <c:v>54</c:v>
                </c:pt>
                <c:pt idx="5">
                  <c:v>49</c:v>
                </c:pt>
                <c:pt idx="6">
                  <c:v>46</c:v>
                </c:pt>
              </c:numCache>
            </c:numRef>
          </c:val>
        </c:ser>
        <c:ser>
          <c:idx val="2"/>
          <c:order val="2"/>
          <c:tx>
            <c:strRef>
              <c:f>Munka2!$D$2</c:f>
              <c:strCache>
                <c:ptCount val="1"/>
                <c:pt idx="0">
                  <c:v>Nem mindig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Munka2!$D$3:$D$9</c:f>
              <c:numCache>
                <c:formatCode>General</c:formatCode>
                <c:ptCount val="7"/>
                <c:pt idx="0">
                  <c:v>16</c:v>
                </c:pt>
                <c:pt idx="1">
                  <c:v>31</c:v>
                </c:pt>
                <c:pt idx="2">
                  <c:v>15</c:v>
                </c:pt>
                <c:pt idx="3">
                  <c:v>23</c:v>
                </c:pt>
                <c:pt idx="4">
                  <c:v>20</c:v>
                </c:pt>
                <c:pt idx="5">
                  <c:v>35</c:v>
                </c:pt>
                <c:pt idx="6">
                  <c:v>26</c:v>
                </c:pt>
              </c:numCache>
            </c:numRef>
          </c:val>
        </c:ser>
        <c:ser>
          <c:idx val="3"/>
          <c:order val="3"/>
          <c:tx>
            <c:strRef>
              <c:f>Munka2!$E$2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FFFF00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Munka2!$E$3:$E$9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10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</c:ser>
        <c:axId val="114091904"/>
        <c:axId val="114093440"/>
      </c:barChart>
      <c:catAx>
        <c:axId val="114091904"/>
        <c:scaling>
          <c:orientation val="minMax"/>
        </c:scaling>
        <c:axPos val="b"/>
        <c:tickLblPos val="nextTo"/>
        <c:crossAx val="114093440"/>
        <c:crosses val="autoZero"/>
        <c:auto val="1"/>
        <c:lblAlgn val="ctr"/>
        <c:lblOffset val="100"/>
      </c:catAx>
      <c:valAx>
        <c:axId val="114093440"/>
        <c:scaling>
          <c:orientation val="minMax"/>
        </c:scaling>
        <c:axPos val="l"/>
        <c:majorGridlines/>
        <c:numFmt formatCode="General" sourceLinked="1"/>
        <c:tickLblPos val="nextTo"/>
        <c:crossAx val="114091904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plotArea>
      <c:layout>
        <c:manualLayout>
          <c:layoutTarget val="inner"/>
          <c:xMode val="edge"/>
          <c:yMode val="edge"/>
          <c:x val="0.18189898400512378"/>
          <c:y val="6.9995070182220676E-2"/>
          <c:w val="0.62794502928542717"/>
          <c:h val="0.52383658189226934"/>
        </c:manualLayout>
      </c:layout>
      <c:barChart>
        <c:barDir val="col"/>
        <c:grouping val="clustered"/>
        <c:ser>
          <c:idx val="0"/>
          <c:order val="0"/>
          <c:tx>
            <c:strRef>
              <c:f>Munka2!$B$2</c:f>
              <c:strCache>
                <c:ptCount val="1"/>
                <c:pt idx="0">
                  <c:v>Igen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Munka2!$B$3:$B$9</c:f>
              <c:numCache>
                <c:formatCode>General</c:formatCode>
                <c:ptCount val="7"/>
                <c:pt idx="0">
                  <c:v>401</c:v>
                </c:pt>
                <c:pt idx="1">
                  <c:v>255</c:v>
                </c:pt>
                <c:pt idx="2">
                  <c:v>434</c:v>
                </c:pt>
                <c:pt idx="3">
                  <c:v>365</c:v>
                </c:pt>
                <c:pt idx="4">
                  <c:v>265</c:v>
                </c:pt>
                <c:pt idx="5">
                  <c:v>319</c:v>
                </c:pt>
                <c:pt idx="6">
                  <c:v>324</c:v>
                </c:pt>
              </c:numCache>
            </c:numRef>
          </c:val>
        </c:ser>
        <c:ser>
          <c:idx val="1"/>
          <c:order val="1"/>
          <c:tx>
            <c:strRef>
              <c:f>Munka2!$C$2</c:f>
              <c:strCache>
                <c:ptCount val="1"/>
                <c:pt idx="0">
                  <c:v>Részben igen </c:v>
                </c:pt>
              </c:strCache>
            </c:strRef>
          </c:tx>
          <c:spPr>
            <a:solidFill>
              <a:srgbClr val="92D050"/>
            </a:solidFill>
            <a:ln w="12700" cap="flat" cmpd="sng" algn="ctr">
              <a:solidFill>
                <a:schemeClr val="accent6">
                  <a:shade val="70000"/>
                  <a:satMod val="150000"/>
                </a:schemeClr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Munka2!$C$3:$C$9</c:f>
              <c:numCache>
                <c:formatCode>General</c:formatCode>
                <c:ptCount val="7"/>
                <c:pt idx="0">
                  <c:v>440</c:v>
                </c:pt>
                <c:pt idx="1">
                  <c:v>438</c:v>
                </c:pt>
                <c:pt idx="2">
                  <c:v>447</c:v>
                </c:pt>
                <c:pt idx="3">
                  <c:v>420</c:v>
                </c:pt>
                <c:pt idx="4">
                  <c:v>427</c:v>
                </c:pt>
                <c:pt idx="5">
                  <c:v>423</c:v>
                </c:pt>
                <c:pt idx="6">
                  <c:v>430</c:v>
                </c:pt>
              </c:numCache>
            </c:numRef>
          </c:val>
        </c:ser>
        <c:ser>
          <c:idx val="2"/>
          <c:order val="2"/>
          <c:tx>
            <c:strRef>
              <c:f>Munka2!$D$2</c:f>
              <c:strCache>
                <c:ptCount val="1"/>
                <c:pt idx="0">
                  <c:v>Nem mindig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Munka2!$D$3:$D$9</c:f>
              <c:numCache>
                <c:formatCode>General</c:formatCode>
                <c:ptCount val="7"/>
                <c:pt idx="0">
                  <c:v>149</c:v>
                </c:pt>
                <c:pt idx="1">
                  <c:v>266</c:v>
                </c:pt>
                <c:pt idx="2">
                  <c:v>137</c:v>
                </c:pt>
                <c:pt idx="3">
                  <c:v>202</c:v>
                </c:pt>
                <c:pt idx="4">
                  <c:v>266</c:v>
                </c:pt>
                <c:pt idx="5">
                  <c:v>229</c:v>
                </c:pt>
                <c:pt idx="6">
                  <c:v>185</c:v>
                </c:pt>
              </c:numCache>
            </c:numRef>
          </c:val>
        </c:ser>
        <c:ser>
          <c:idx val="3"/>
          <c:order val="3"/>
          <c:tx>
            <c:strRef>
              <c:f>Munka2!$E$2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FFFF00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szolgáltatással, szolgáltatóval elégedett-e az óvodában? </c:v>
                </c:pt>
              </c:strCache>
            </c:strRef>
          </c:cat>
          <c:val>
            <c:numRef>
              <c:f>Munka2!$E$3:$E$9</c:f>
              <c:numCache>
                <c:formatCode>General</c:formatCode>
                <c:ptCount val="7"/>
                <c:pt idx="0">
                  <c:v>32</c:v>
                </c:pt>
                <c:pt idx="1">
                  <c:v>51</c:v>
                </c:pt>
                <c:pt idx="2">
                  <c:v>9</c:v>
                </c:pt>
                <c:pt idx="3">
                  <c:v>31</c:v>
                </c:pt>
                <c:pt idx="4">
                  <c:v>47</c:v>
                </c:pt>
                <c:pt idx="5">
                  <c:v>54</c:v>
                </c:pt>
                <c:pt idx="6">
                  <c:v>43</c:v>
                </c:pt>
              </c:numCache>
            </c:numRef>
          </c:val>
        </c:ser>
        <c:axId val="36874112"/>
        <c:axId val="36875648"/>
      </c:barChart>
      <c:catAx>
        <c:axId val="36874112"/>
        <c:scaling>
          <c:orientation val="minMax"/>
        </c:scaling>
        <c:axPos val="b"/>
        <c:numFmt formatCode="General" sourceLinked="1"/>
        <c:tickLblPos val="nextTo"/>
        <c:crossAx val="36875648"/>
        <c:crosses val="autoZero"/>
        <c:auto val="1"/>
        <c:lblAlgn val="ctr"/>
        <c:lblOffset val="100"/>
      </c:catAx>
      <c:valAx>
        <c:axId val="36875648"/>
        <c:scaling>
          <c:orientation val="minMax"/>
        </c:scaling>
        <c:axPos val="l"/>
        <c:majorGridlines/>
        <c:numFmt formatCode="General" sourceLinked="1"/>
        <c:tickLblPos val="nextTo"/>
        <c:crossAx val="368741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plotArea>
      <c:layout>
        <c:manualLayout>
          <c:layoutTarget val="inner"/>
          <c:xMode val="edge"/>
          <c:yMode val="edge"/>
          <c:x val="0.18490076965962654"/>
          <c:y val="5.0985161119897107E-2"/>
          <c:w val="0.65037916909934745"/>
          <c:h val="0.56934607620644273"/>
        </c:manualLayout>
      </c:layout>
      <c:barChart>
        <c:barDir val="col"/>
        <c:grouping val="clustered"/>
        <c:ser>
          <c:idx val="0"/>
          <c:order val="0"/>
          <c:tx>
            <c:strRef>
              <c:f>Munka2!$B$2</c:f>
              <c:strCache>
                <c:ptCount val="1"/>
                <c:pt idx="0">
                  <c:v>Igen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 elégedett vagy az iskolában? </c:v>
                </c:pt>
              </c:strCache>
            </c:strRef>
          </c:cat>
          <c:val>
            <c:numRef>
              <c:f>Munka2!$B$3:$B$9</c:f>
              <c:numCache>
                <c:formatCode>General</c:formatCode>
                <c:ptCount val="7"/>
                <c:pt idx="0">
                  <c:v>537</c:v>
                </c:pt>
                <c:pt idx="1">
                  <c:v>298</c:v>
                </c:pt>
                <c:pt idx="2">
                  <c:v>701</c:v>
                </c:pt>
                <c:pt idx="3">
                  <c:v>575</c:v>
                </c:pt>
                <c:pt idx="4">
                  <c:v>358</c:v>
                </c:pt>
                <c:pt idx="5">
                  <c:v>607</c:v>
                </c:pt>
                <c:pt idx="6">
                  <c:v>489</c:v>
                </c:pt>
              </c:numCache>
            </c:numRef>
          </c:val>
        </c:ser>
        <c:ser>
          <c:idx val="1"/>
          <c:order val="1"/>
          <c:tx>
            <c:strRef>
              <c:f>Munka2!$C$2</c:f>
              <c:strCache>
                <c:ptCount val="1"/>
                <c:pt idx="0">
                  <c:v>Részben igen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0"/>
              </a:lightRig>
            </a:scene3d>
            <a:sp3d>
              <a:bevelT w="47625" h="69850"/>
              <a:contourClr>
                <a:schemeClr val="lt1"/>
              </a:contourClr>
            </a:sp3d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 elégedett vagy az iskolában? </c:v>
                </c:pt>
              </c:strCache>
            </c:strRef>
          </c:cat>
          <c:val>
            <c:numRef>
              <c:f>Munka2!$C$3:$C$9</c:f>
              <c:numCache>
                <c:formatCode>General</c:formatCode>
                <c:ptCount val="7"/>
                <c:pt idx="0">
                  <c:v>648</c:v>
                </c:pt>
                <c:pt idx="1">
                  <c:v>515</c:v>
                </c:pt>
                <c:pt idx="2">
                  <c:v>614</c:v>
                </c:pt>
                <c:pt idx="3">
                  <c:v>536</c:v>
                </c:pt>
                <c:pt idx="4">
                  <c:v>443</c:v>
                </c:pt>
                <c:pt idx="5">
                  <c:v>593</c:v>
                </c:pt>
                <c:pt idx="6">
                  <c:v>644</c:v>
                </c:pt>
              </c:numCache>
            </c:numRef>
          </c:val>
        </c:ser>
        <c:ser>
          <c:idx val="2"/>
          <c:order val="2"/>
          <c:tx>
            <c:strRef>
              <c:f>Munka2!$D$2</c:f>
              <c:strCache>
                <c:ptCount val="1"/>
                <c:pt idx="0">
                  <c:v>Nem mindig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 elégedett vagy az iskolában? </c:v>
                </c:pt>
              </c:strCache>
            </c:strRef>
          </c:cat>
          <c:val>
            <c:numRef>
              <c:f>Munka2!$D$3:$D$9</c:f>
              <c:numCache>
                <c:formatCode>General</c:formatCode>
                <c:ptCount val="7"/>
                <c:pt idx="0">
                  <c:v>441</c:v>
                </c:pt>
                <c:pt idx="1">
                  <c:v>704</c:v>
                </c:pt>
                <c:pt idx="2">
                  <c:v>302</c:v>
                </c:pt>
                <c:pt idx="3">
                  <c:v>207</c:v>
                </c:pt>
                <c:pt idx="4">
                  <c:v>446</c:v>
                </c:pt>
                <c:pt idx="5">
                  <c:v>371</c:v>
                </c:pt>
                <c:pt idx="6">
                  <c:v>423</c:v>
                </c:pt>
              </c:numCache>
            </c:numRef>
          </c:val>
        </c:ser>
        <c:ser>
          <c:idx val="3"/>
          <c:order val="3"/>
          <c:tx>
            <c:strRef>
              <c:f>Munka2!$E$2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Munka2!$A$3:$A$9</c:f>
              <c:strCache>
                <c:ptCount val="7"/>
                <c:pt idx="0">
                  <c:v>Az ebéd mennyiségével elégedett-e ?</c:v>
                </c:pt>
                <c:pt idx="1">
                  <c:v>Az ebéd minőségével, ízével elégedett-e?</c:v>
                </c:pt>
                <c:pt idx="2">
                  <c:v>Az ebéd hőmérsékletével elégedett-e?</c:v>
                </c:pt>
                <c:pt idx="3">
                  <c:v>A tízórai /uzsonna mennyiségével elégedett-e?</c:v>
                </c:pt>
                <c:pt idx="4">
                  <c:v>A tízórai /uzsonna minőségével, ízével elégedett-e?</c:v>
                </c:pt>
                <c:pt idx="5">
                  <c:v>Az étlap változatosságával elégedett-e? </c:v>
                </c:pt>
                <c:pt idx="6">
                  <c:v>Az étkeztetési szolgáltatással elégedett vagy az iskolában? </c:v>
                </c:pt>
              </c:strCache>
            </c:strRef>
          </c:cat>
          <c:val>
            <c:numRef>
              <c:f>Munka2!$E$3:$E$9</c:f>
              <c:numCache>
                <c:formatCode>General</c:formatCode>
                <c:ptCount val="7"/>
                <c:pt idx="0">
                  <c:v>77</c:v>
                </c:pt>
                <c:pt idx="1">
                  <c:v>176</c:v>
                </c:pt>
                <c:pt idx="2">
                  <c:v>70</c:v>
                </c:pt>
                <c:pt idx="3">
                  <c:v>80</c:v>
                </c:pt>
                <c:pt idx="4">
                  <c:v>143</c:v>
                </c:pt>
                <c:pt idx="5">
                  <c:v>106</c:v>
                </c:pt>
                <c:pt idx="6">
                  <c:v>136</c:v>
                </c:pt>
              </c:numCache>
            </c:numRef>
          </c:val>
        </c:ser>
        <c:axId val="114710016"/>
        <c:axId val="114711552"/>
      </c:barChart>
      <c:catAx>
        <c:axId val="114710016"/>
        <c:scaling>
          <c:orientation val="minMax"/>
        </c:scaling>
        <c:axPos val="b"/>
        <c:tickLblPos val="nextTo"/>
        <c:crossAx val="114711552"/>
        <c:crosses val="autoZero"/>
        <c:auto val="1"/>
        <c:lblAlgn val="ctr"/>
        <c:lblOffset val="100"/>
      </c:catAx>
      <c:valAx>
        <c:axId val="114711552"/>
        <c:scaling>
          <c:orientation val="minMax"/>
        </c:scaling>
        <c:axPos val="l"/>
        <c:majorGridlines/>
        <c:numFmt formatCode="General" sourceLinked="1"/>
        <c:tickLblPos val="nextTo"/>
        <c:crossAx val="114710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title>
      <c:tx>
        <c:rich>
          <a:bodyPr/>
          <a:lstStyle/>
          <a:p>
            <a:pPr>
              <a:defRPr/>
            </a:pPr>
            <a:r>
              <a:rPr lang="hu-HU" dirty="0" smtClean="0">
                <a:solidFill>
                  <a:srgbClr val="7030A0"/>
                </a:solidFill>
              </a:rPr>
              <a:t>ESZI</a:t>
            </a:r>
            <a:endParaRPr lang="hu-HU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7.4592172181895899E-2"/>
          <c:y val="1.403498948665091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Munka2!$B$2</c:f>
              <c:strCache>
                <c:ptCount val="1"/>
                <c:pt idx="0">
                  <c:v>1.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63000"/>
                    <a:satMod val="165000"/>
                  </a:schemeClr>
                </a:gs>
                <a:gs pos="30000">
                  <a:schemeClr val="accent5">
                    <a:shade val="58000"/>
                    <a:satMod val="165000"/>
                  </a:schemeClr>
                </a:gs>
                <a:gs pos="75000">
                  <a:schemeClr val="accent5">
                    <a:shade val="30000"/>
                    <a:satMod val="175000"/>
                  </a:schemeClr>
                </a:gs>
                <a:gs pos="100000">
                  <a:schemeClr val="accent5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 w="12700" cap="flat" cmpd="sng" algn="ctr">
              <a:solidFill>
                <a:schemeClr val="accent5">
                  <a:shade val="70000"/>
                  <a:satMod val="150000"/>
                </a:schemeClr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cat>
            <c:strRef>
              <c:f>Munka2!$A$3:$A$6</c:f>
              <c:strCache>
                <c:ptCount val="4"/>
                <c:pt idx="0">
                  <c:v>Mennyire elégedett az ételek minőségével?</c:v>
                </c:pt>
                <c:pt idx="1">
                  <c:v>Mennyire elégedett az ételek mennyiségével?</c:v>
                </c:pt>
                <c:pt idx="2">
                  <c:v>Mennyire elégedett az étrend változatosságával?</c:v>
                </c:pt>
                <c:pt idx="3">
                  <c:v>Mennyire elégedett az étkeztetési szolgáltatással egészében?</c:v>
                </c:pt>
              </c:strCache>
            </c:strRef>
          </c:cat>
          <c:val>
            <c:numRef>
              <c:f>Munka2!$B$3:$B$6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Munka2!$C$2</c:f>
              <c:strCache>
                <c:ptCount val="1"/>
                <c:pt idx="0">
                  <c:v>2.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Munka2!$A$3:$A$6</c:f>
              <c:strCache>
                <c:ptCount val="4"/>
                <c:pt idx="0">
                  <c:v>Mennyire elégedett az ételek minőségével?</c:v>
                </c:pt>
                <c:pt idx="1">
                  <c:v>Mennyire elégedett az ételek mennyiségével?</c:v>
                </c:pt>
                <c:pt idx="2">
                  <c:v>Mennyire elégedett az étrend változatosságával?</c:v>
                </c:pt>
                <c:pt idx="3">
                  <c:v>Mennyire elégedett az étkeztetési szolgáltatással egészében?</c:v>
                </c:pt>
              </c:strCache>
            </c:strRef>
          </c:cat>
          <c:val>
            <c:numRef>
              <c:f>Munka2!$C$3:$C$6</c:f>
              <c:numCache>
                <c:formatCode>General</c:formatCode>
                <c:ptCount val="4"/>
                <c:pt idx="0">
                  <c:v>36</c:v>
                </c:pt>
                <c:pt idx="1">
                  <c:v>27</c:v>
                </c:pt>
                <c:pt idx="2">
                  <c:v>32</c:v>
                </c:pt>
                <c:pt idx="3">
                  <c:v>26</c:v>
                </c:pt>
              </c:numCache>
            </c:numRef>
          </c:val>
        </c:ser>
        <c:ser>
          <c:idx val="2"/>
          <c:order val="2"/>
          <c:tx>
            <c:strRef>
              <c:f>Munka2!$D$2</c:f>
              <c:strCache>
                <c:ptCount val="1"/>
                <c:pt idx="0">
                  <c:v>3.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Munka2!$A$3:$A$6</c:f>
              <c:strCache>
                <c:ptCount val="4"/>
                <c:pt idx="0">
                  <c:v>Mennyire elégedett az ételek minőségével?</c:v>
                </c:pt>
                <c:pt idx="1">
                  <c:v>Mennyire elégedett az ételek mennyiségével?</c:v>
                </c:pt>
                <c:pt idx="2">
                  <c:v>Mennyire elégedett az étrend változatosságával?</c:v>
                </c:pt>
                <c:pt idx="3">
                  <c:v>Mennyire elégedett az étkeztetési szolgáltatással egészében?</c:v>
                </c:pt>
              </c:strCache>
            </c:strRef>
          </c:cat>
          <c:val>
            <c:numRef>
              <c:f>Munka2!$D$3:$D$6</c:f>
              <c:numCache>
                <c:formatCode>General</c:formatCode>
                <c:ptCount val="4"/>
                <c:pt idx="0">
                  <c:v>46</c:v>
                </c:pt>
                <c:pt idx="1">
                  <c:v>41</c:v>
                </c:pt>
                <c:pt idx="2">
                  <c:v>52</c:v>
                </c:pt>
                <c:pt idx="3">
                  <c:v>40</c:v>
                </c:pt>
              </c:numCache>
            </c:numRef>
          </c:val>
        </c:ser>
        <c:ser>
          <c:idx val="3"/>
          <c:order val="3"/>
          <c:tx>
            <c:strRef>
              <c:f>Munka2!$E$2</c:f>
              <c:strCache>
                <c:ptCount val="1"/>
                <c:pt idx="0">
                  <c:v>4.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Munka2!$A$3:$A$6</c:f>
              <c:strCache>
                <c:ptCount val="4"/>
                <c:pt idx="0">
                  <c:v>Mennyire elégedett az ételek minőségével?</c:v>
                </c:pt>
                <c:pt idx="1">
                  <c:v>Mennyire elégedett az ételek mennyiségével?</c:v>
                </c:pt>
                <c:pt idx="2">
                  <c:v>Mennyire elégedett az étrend változatosságával?</c:v>
                </c:pt>
                <c:pt idx="3">
                  <c:v>Mennyire elégedett az étkeztetési szolgáltatással egészében?</c:v>
                </c:pt>
              </c:strCache>
            </c:strRef>
          </c:cat>
          <c:val>
            <c:numRef>
              <c:f>Munka2!$E$3:$E$6</c:f>
              <c:numCache>
                <c:formatCode>General</c:formatCode>
                <c:ptCount val="4"/>
                <c:pt idx="0">
                  <c:v>55</c:v>
                </c:pt>
                <c:pt idx="1">
                  <c:v>51</c:v>
                </c:pt>
                <c:pt idx="2">
                  <c:v>52</c:v>
                </c:pt>
                <c:pt idx="3">
                  <c:v>61</c:v>
                </c:pt>
              </c:numCache>
            </c:numRef>
          </c:val>
        </c:ser>
        <c:ser>
          <c:idx val="4"/>
          <c:order val="4"/>
          <c:tx>
            <c:strRef>
              <c:f>Munka2!$F$2</c:f>
              <c:strCache>
                <c:ptCount val="1"/>
                <c:pt idx="0">
                  <c:v>5.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Munka2!$A$3:$A$6</c:f>
              <c:strCache>
                <c:ptCount val="4"/>
                <c:pt idx="0">
                  <c:v>Mennyire elégedett az ételek minőségével?</c:v>
                </c:pt>
                <c:pt idx="1">
                  <c:v>Mennyire elégedett az ételek mennyiségével?</c:v>
                </c:pt>
                <c:pt idx="2">
                  <c:v>Mennyire elégedett az étrend változatosságával?</c:v>
                </c:pt>
                <c:pt idx="3">
                  <c:v>Mennyire elégedett az étkeztetési szolgáltatással egészében?</c:v>
                </c:pt>
              </c:strCache>
            </c:strRef>
          </c:cat>
          <c:val>
            <c:numRef>
              <c:f>Munka2!$F$3:$F$6</c:f>
              <c:numCache>
                <c:formatCode>General</c:formatCode>
                <c:ptCount val="4"/>
                <c:pt idx="0">
                  <c:v>28</c:v>
                </c:pt>
                <c:pt idx="1">
                  <c:v>44</c:v>
                </c:pt>
                <c:pt idx="2">
                  <c:v>21</c:v>
                </c:pt>
                <c:pt idx="3">
                  <c:v>38</c:v>
                </c:pt>
              </c:numCache>
            </c:numRef>
          </c:val>
        </c:ser>
        <c:axId val="114739072"/>
        <c:axId val="114740608"/>
      </c:barChart>
      <c:catAx>
        <c:axId val="114739072"/>
        <c:scaling>
          <c:orientation val="minMax"/>
        </c:scaling>
        <c:axPos val="b"/>
        <c:majorTickMark val="none"/>
        <c:tickLblPos val="nextTo"/>
        <c:crossAx val="114740608"/>
        <c:crosses val="autoZero"/>
        <c:auto val="1"/>
        <c:lblAlgn val="ctr"/>
        <c:lblOffset val="100"/>
      </c:catAx>
      <c:valAx>
        <c:axId val="1147406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4739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0.90229</cdr:y>
    </cdr:from>
    <cdr:to>
      <cdr:x>0.32174</cdr:x>
      <cdr:y>0.97972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736745"/>
          <a:ext cx="2643206" cy="49232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A291AA-F950-4C02-8FAE-5498CCD9F921}" type="datetimeFigureOut">
              <a:rPr lang="hu-HU" smtClean="0"/>
              <a:pPr/>
              <a:t>2017.12.08.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6158CB-2620-4F51-82A8-F9E686AF8D3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827215"/>
          </a:xfrm>
        </p:spPr>
        <p:txBody>
          <a:bodyPr>
            <a:normAutofit/>
          </a:bodyPr>
          <a:lstStyle/>
          <a:p>
            <a:r>
              <a:rPr lang="hu-HU" sz="5400" dirty="0" smtClean="0">
                <a:solidFill>
                  <a:srgbClr val="002060"/>
                </a:solidFill>
                <a:latin typeface="Arial Rounded MT Bold" pitchFamily="34" charset="0"/>
              </a:rPr>
              <a:t>Közétkeztetési Kerekasztal</a:t>
            </a:r>
            <a:endParaRPr lang="hu-HU" sz="5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57422" y="5643578"/>
            <a:ext cx="6400800" cy="857256"/>
          </a:xfrm>
        </p:spPr>
        <p:txBody>
          <a:bodyPr/>
          <a:lstStyle/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2017. december 7. </a:t>
            </a:r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14348" y="714356"/>
          <a:ext cx="7596215" cy="546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églalap 4"/>
          <p:cNvSpPr/>
          <p:nvPr/>
        </p:nvSpPr>
        <p:spPr>
          <a:xfrm>
            <a:off x="642910" y="6000768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Iskolák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614470" cy="582594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solidFill>
                  <a:srgbClr val="7030A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ESZI</a:t>
            </a:r>
            <a:endParaRPr lang="hu-HU" sz="4000" dirty="0">
              <a:solidFill>
                <a:srgbClr val="7030A0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857356" y="428605"/>
          <a:ext cx="6357982" cy="6260617"/>
        </p:xfrm>
        <a:graphic>
          <a:graphicData uri="http://schemas.openxmlformats.org/drawingml/2006/table">
            <a:tbl>
              <a:tblPr/>
              <a:tblGrid>
                <a:gridCol w="1843534"/>
                <a:gridCol w="451630"/>
                <a:gridCol w="451630"/>
                <a:gridCol w="451630"/>
                <a:gridCol w="451630"/>
                <a:gridCol w="451630"/>
                <a:gridCol w="451630"/>
                <a:gridCol w="451630"/>
                <a:gridCol w="451630"/>
                <a:gridCol w="451630"/>
                <a:gridCol w="449778"/>
              </a:tblGrid>
              <a:tr h="196901">
                <a:tc gridSpan="11"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6854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Egység/klub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6098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Szociális étkezés: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447 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6098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Gondozóház: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12 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6098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Pajtás étterem: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52 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6098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ÉNO: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              32 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6098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FENO: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            36 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609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Összesen: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579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</a:tr>
              <a:tr h="2112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 kitöltött kérdőív: 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</a:tr>
              <a:tr h="196098">
                <a:tc>
                  <a:txBody>
                    <a:bodyPr/>
                    <a:lstStyle/>
                    <a:p>
                      <a:pPr algn="l" fontAlgn="ctr"/>
                      <a:endParaRPr lang="hu-HU" sz="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CCC0DA"/>
                      </a:bgClr>
                    </a:pattFill>
                  </a:tcPr>
                </a:tc>
              </a:tr>
              <a:tr h="50920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Kérdések: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étkezést igénybe vevő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étkezést igénybevevő meghatalmazottja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408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521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kérdőívet kitöltő személy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27952"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Helyben étkezem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Elviszem az ebédet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Házhoz szállítva kapom az ebédet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67931"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362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Milyen formában veszi </a:t>
                      </a:r>
                      <a:r>
                        <a:rPr lang="hu-HU" sz="8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igénybe az </a:t>
                      </a:r>
                      <a:r>
                        <a:rPr lang="hu-HU" sz="8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étkezési </a:t>
                      </a:r>
                      <a:r>
                        <a:rPr lang="hu-HU" sz="8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szolgáltatást az egységben/klubban?</a:t>
                      </a:r>
                      <a:endParaRPr lang="hu-HU" sz="8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26760"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</a:tr>
              <a:tr h="2437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5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algn="l" fontAlgn="ctr"/>
                      <a:r>
                        <a:rPr lang="hu-HU" sz="5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8764">
                <a:tc vMerge="1">
                  <a:txBody>
                    <a:bodyPr/>
                    <a:lstStyle/>
                    <a:p>
                      <a:pPr algn="l" fontAlgn="ctr"/>
                      <a:endParaRPr lang="hu-HU" sz="5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6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Mennyire elégedett az ételek minőségével?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Mennyire elégedett az ételek mennyiségével?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Mennyire elégedett az étrend változatosságával?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Mennyire elégedett az étkeztetési szolgáltatással egészében?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60"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543" marR="3543" marT="35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064A2"/>
                      </a:bgClr>
                    </a:pattFill>
                  </a:tcPr>
                </a:tc>
              </a:tr>
            </a:tbl>
          </a:graphicData>
        </a:graphic>
      </p:graphicFrame>
      <p:cxnSp>
        <p:nvCxnSpPr>
          <p:cNvPr id="7" name="Egyenes összekötő 6"/>
          <p:cNvCxnSpPr/>
          <p:nvPr/>
        </p:nvCxnSpPr>
        <p:spPr>
          <a:xfrm>
            <a:off x="1857356" y="428604"/>
            <a:ext cx="63579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11560" y="692696"/>
          <a:ext cx="7457482" cy="5163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rgbClr val="7030A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hu-HU" sz="3200" b="1" dirty="0" smtClean="0">
                <a:solidFill>
                  <a:srgbClr val="7030A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hu-HU" sz="3200" b="1" dirty="0" smtClean="0">
                <a:solidFill>
                  <a:srgbClr val="7030A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ESZI EBÉDSZÁLLÍTÁS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714348" y="2357430"/>
          <a:ext cx="7572434" cy="2911686"/>
        </p:xfrm>
        <a:graphic>
          <a:graphicData uri="http://schemas.openxmlformats.org/drawingml/2006/table">
            <a:tbl>
              <a:tblPr/>
              <a:tblGrid>
                <a:gridCol w="2669658"/>
                <a:gridCol w="612847"/>
                <a:gridCol w="612847"/>
                <a:gridCol w="612847"/>
                <a:gridCol w="612847"/>
                <a:gridCol w="612847"/>
                <a:gridCol w="612847"/>
                <a:gridCol w="612847"/>
                <a:gridCol w="612847"/>
              </a:tblGrid>
              <a:tr h="657929"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Helyben étkezem 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Elviszem az ebédet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Házhoz szállítva kapom az ebédet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9969"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6089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Milyen formában veszi igénybe az étkezési szolgáltatást az egységben/klubban?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9" marR="5069" marT="50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6509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ételek szállításának pontosságával elégedett-e? 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teljesen elégedett vagyok 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többnyire elégedett vagyok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mindig vagyok elégedett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Nem, egyáltalán nem vagyok elégedett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5897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 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5495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069" marR="5069" marT="50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14348" y="1000108"/>
          <a:ext cx="7500991" cy="4286281"/>
        </p:xfrm>
        <a:graphic>
          <a:graphicData uri="http://schemas.openxmlformats.org/drawingml/2006/table">
            <a:tbl>
              <a:tblPr/>
              <a:tblGrid>
                <a:gridCol w="4427415"/>
                <a:gridCol w="768394"/>
                <a:gridCol w="768394"/>
                <a:gridCol w="768394"/>
                <a:gridCol w="768394"/>
              </a:tblGrid>
              <a:tr h="94910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Hallott-e az új, 2014-ben elrendelt (37/2014.(IV.30.) EMMI rendelet) a közétkeztetésre vonatkozó táplálkozás-egészségügyi előírásokról?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 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leadott 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kérdőív: </a:t>
                      </a: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Igen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Nem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4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ESZI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Bölcsődék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10%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Óvodák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49%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Összesen: 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1051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65%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471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hu-HU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Felmerülő problémák, kérések</a:t>
            </a:r>
            <a:endParaRPr lang="hu-HU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686700" cy="492922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hu-HU" dirty="0" smtClean="0"/>
              <a:t>Az iskolák esetében is a kezdetben megígért és a kezdetben tapasztalt jó ellátás megszűnt. Mármint a „sok változatos zöldség és gyümölcs lesz a gyerekeknek”. Kezdetben küldték a hagymát, az újhagymát, a répát….stb., amit a gyerekek meg is ettek. Mára ez azonban megszűnt.</a:t>
            </a:r>
          </a:p>
          <a:p>
            <a:pPr algn="just">
              <a:buFont typeface="Wingdings" pitchFamily="2" charset="2"/>
              <a:buChar char="v"/>
            </a:pPr>
            <a:r>
              <a:rPr lang="hu-HU" dirty="0" smtClean="0"/>
              <a:t>Az étel nagyon sótlan. A levesek íztelenek.</a:t>
            </a:r>
          </a:p>
          <a:p>
            <a:pPr algn="just">
              <a:buFont typeface="Wingdings" pitchFamily="2" charset="2"/>
              <a:buChar char="v"/>
            </a:pPr>
            <a:r>
              <a:rPr lang="hu-HU" dirty="0" smtClean="0"/>
              <a:t>Hiányolják a csokis piskótát</a:t>
            </a:r>
          </a:p>
          <a:p>
            <a:pPr algn="just">
              <a:buFont typeface="Wingdings" pitchFamily="2" charset="2"/>
              <a:buChar char="v"/>
            </a:pPr>
            <a:r>
              <a:rPr lang="hu-HU" dirty="0" smtClean="0"/>
              <a:t>Az iskolákban tízórai, uzsonna sokaknak nem megfelelő, ezért be sem fizetnek rá. </a:t>
            </a:r>
          </a:p>
          <a:p>
            <a:pPr algn="just">
              <a:buFont typeface="Wingdings" pitchFamily="2" charset="2"/>
              <a:buChar char="v"/>
            </a:pPr>
            <a:r>
              <a:rPr lang="hu-HU" dirty="0" smtClean="0"/>
              <a:t>Többen a mennyiséget is kifogásolják, a gyermekek éhesen mennek haza. </a:t>
            </a:r>
          </a:p>
          <a:p>
            <a:pPr algn="just">
              <a:buFont typeface="Wingdings" pitchFamily="2" charset="2"/>
              <a:buChar char="v"/>
            </a:pPr>
            <a:r>
              <a:rPr lang="hu-HU" dirty="0" smtClean="0"/>
              <a:t>Több észrevétel érkezett hogy a tálcák, tányérok evőeszközök nem mindig  tiszták.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7467600" cy="487375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hu-HU" dirty="0" smtClean="0"/>
              <a:t>Az gyerekek reggelire rendszeresen vajkrémet kapnak, „mással fűszerezve”, amit rettenetesen unnak már. Nincs változatosság az iskolai étkeztetésben.</a:t>
            </a:r>
          </a:p>
          <a:p>
            <a:pPr algn="just">
              <a:buNone/>
            </a:pPr>
            <a:endParaRPr lang="hu-HU" dirty="0" smtClean="0"/>
          </a:p>
          <a:p>
            <a:pPr lvl="0" algn="just">
              <a:buFont typeface="Wingdings" pitchFamily="2" charset="2"/>
              <a:buChar char="v"/>
            </a:pPr>
            <a:r>
              <a:rPr lang="hu-HU" dirty="0" smtClean="0"/>
              <a:t>A gyermekeknek uzsonnára literes kiszerelésben küldik a tejet, ráadásul műanyag pohár nélkül, így nehéz uzsonnaidőben a tejes poharakat kezelni, mosni, hogy ne savanyodjon bele a tej.</a:t>
            </a:r>
          </a:p>
          <a:p>
            <a:pPr algn="just">
              <a:buNone/>
            </a:pPr>
            <a:endParaRPr lang="hu-HU" dirty="0" smtClean="0"/>
          </a:p>
          <a:p>
            <a:pPr lvl="0" algn="just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7467600" cy="2214578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 smtClean="0">
                <a:solidFill>
                  <a:srgbClr val="002060"/>
                </a:solidFill>
              </a:rPr>
              <a:t>A házhoz menő ételszállítással kapcsolatos problémák</a:t>
            </a:r>
            <a:endParaRPr lang="hu-H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714348" y="857232"/>
            <a:ext cx="7467600" cy="4873752"/>
          </a:xfrm>
        </p:spPr>
        <p:txBody>
          <a:bodyPr/>
          <a:lstStyle/>
          <a:p>
            <a:pPr lvl="0" algn="just"/>
            <a:r>
              <a:rPr lang="hu-HU" dirty="0" smtClean="0"/>
              <a:t>Sajnos a kezdeti ígéretek egyre inkább nem kerülnek betartásra. Mármint a mindennapi változatos gyümölcs és a heti két sütemény. Az idősebbek szerint gyakran van alma, és az is olyan, amivel már nem tudnak mit kezdeni. A süteményt pedig havi, és nem heti két alkalommal kapnak, ami úgy valósul meg, hogy kapnak egy müzli szeletet vagy egy a boltban 39.- forintért árusított túró </a:t>
            </a:r>
            <a:r>
              <a:rPr lang="hu-HU" dirty="0" err="1" smtClean="0"/>
              <a:t>rudit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hu-HU" u="sng" dirty="0" smtClean="0"/>
              <a:t>Diétás Ételek: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3571900" cy="4714908"/>
          </a:xfrm>
        </p:spPr>
        <p:txBody>
          <a:bodyPr>
            <a:normAutofit/>
          </a:bodyPr>
          <a:lstStyle/>
          <a:p>
            <a:pPr lvl="0" algn="just"/>
            <a:r>
              <a:rPr lang="hu-HU" dirty="0" smtClean="0"/>
              <a:t>A házhoz menő szállításnál a diétások panasza még mindig érvényes, ahogy a képen is látható, ők sokkal kisebb, fél adagot kapnak. Sőt a diétások sérelmezik, hogy nagyon gyakran, heti többször is tésztát visznek számukra, amit pedig az orvos a cukrosoknak szigorúan tilt.</a:t>
            </a:r>
          </a:p>
          <a:p>
            <a:endParaRPr lang="hu-HU" dirty="0"/>
          </a:p>
        </p:txBody>
      </p:sp>
      <p:pic>
        <p:nvPicPr>
          <p:cNvPr id="39938" name="Picture 2" descr="G:\Munka\Közétkeztetés\Diétás adag.jpg"/>
          <p:cNvPicPr>
            <a:picLocks noChangeAspect="1" noChangeArrowheads="1"/>
          </p:cNvPicPr>
          <p:nvPr/>
        </p:nvPicPr>
        <p:blipFill>
          <a:blip r:embed="rId2" cstate="print"/>
          <a:srcRect l="8955" r="23880" b="4477"/>
          <a:stretch>
            <a:fillRect/>
          </a:stretch>
        </p:blipFill>
        <p:spPr bwMode="auto">
          <a:xfrm rot="16200000">
            <a:off x="3625447" y="1375158"/>
            <a:ext cx="5179255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83568" y="2204864"/>
            <a:ext cx="7467600" cy="2304256"/>
          </a:xfrm>
        </p:spPr>
        <p:txBody>
          <a:bodyPr/>
          <a:lstStyle/>
          <a:p>
            <a:pPr algn="ctr">
              <a:buNone/>
            </a:pPr>
            <a:r>
              <a:rPr lang="hu-HU" sz="4000" b="1" dirty="0" smtClean="0"/>
              <a:t>Közétkeztetéssel kapcsolatos XV. kerületi </a:t>
            </a:r>
          </a:p>
          <a:p>
            <a:pPr algn="ctr">
              <a:buNone/>
            </a:pPr>
            <a:r>
              <a:rPr lang="hu-HU" sz="4000" b="1" dirty="0" smtClean="0"/>
              <a:t>elégedettségi felmérés </a:t>
            </a:r>
          </a:p>
          <a:p>
            <a:pPr algn="ctr">
              <a:buNone/>
            </a:pPr>
            <a:r>
              <a:rPr lang="hu-HU" sz="4000" b="1" dirty="0" smtClean="0"/>
              <a:t>2017. november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42910" y="500042"/>
            <a:ext cx="7500990" cy="5857916"/>
          </a:xfrm>
        </p:spPr>
        <p:txBody>
          <a:bodyPr/>
          <a:lstStyle/>
          <a:p>
            <a:pPr lvl="0" algn="just"/>
            <a:r>
              <a:rPr lang="hu-HU" dirty="0" smtClean="0"/>
              <a:t>Az idősek egyre inkább azt érzik (nemcsak a müzliből és a túró </a:t>
            </a:r>
            <a:r>
              <a:rPr lang="hu-HU" dirty="0" err="1" smtClean="0"/>
              <a:t>rudiból</a:t>
            </a:r>
            <a:r>
              <a:rPr lang="hu-HU" dirty="0" smtClean="0"/>
              <a:t>), hogy a legolcsóbb alapanyagokkal főznek számukra, amire jó példa a virsliből készült babgulyás, amibe egy kocka színhús sem került.</a:t>
            </a:r>
            <a:endParaRPr lang="hu-HU" dirty="0"/>
          </a:p>
        </p:txBody>
      </p:sp>
      <p:pic>
        <p:nvPicPr>
          <p:cNvPr id="40962" name="Picture 2" descr="G:\Munka\Közétkeztetés\Babgulyás.jpg"/>
          <p:cNvPicPr>
            <a:picLocks noChangeAspect="1" noChangeArrowheads="1"/>
          </p:cNvPicPr>
          <p:nvPr/>
        </p:nvPicPr>
        <p:blipFill>
          <a:blip r:embed="rId2" cstate="print"/>
          <a:srcRect b="27450"/>
          <a:stretch>
            <a:fillRect/>
          </a:stretch>
        </p:blipFill>
        <p:spPr bwMode="auto">
          <a:xfrm>
            <a:off x="785786" y="2714619"/>
            <a:ext cx="3643338" cy="3524297"/>
          </a:xfrm>
          <a:prstGeom prst="rect">
            <a:avLst/>
          </a:prstGeom>
          <a:noFill/>
        </p:spPr>
      </p:pic>
      <p:pic>
        <p:nvPicPr>
          <p:cNvPr id="40963" name="Picture 3" descr="G:\Munka\Közétkeztetés\Babgulyás 2.jpg"/>
          <p:cNvPicPr>
            <a:picLocks noChangeAspect="1" noChangeArrowheads="1"/>
          </p:cNvPicPr>
          <p:nvPr/>
        </p:nvPicPr>
        <p:blipFill>
          <a:blip r:embed="rId3" cstate="print"/>
          <a:srcRect t="12500" b="14583"/>
          <a:stretch>
            <a:fillRect/>
          </a:stretch>
        </p:blipFill>
        <p:spPr bwMode="auto">
          <a:xfrm>
            <a:off x="4500562" y="2714620"/>
            <a:ext cx="3643338" cy="3542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714348" y="642918"/>
            <a:ext cx="7467600" cy="4873752"/>
          </a:xfrm>
        </p:spPr>
        <p:txBody>
          <a:bodyPr/>
          <a:lstStyle/>
          <a:p>
            <a:pPr lvl="0" algn="just"/>
            <a:r>
              <a:rPr lang="hu-HU" dirty="0" smtClean="0"/>
              <a:t>A házhoz menő szállításnál, az ételszállítók egyszer nem vitték ki a kenyeret, mert annak minőségével problémát észleltek, penészes volt a bezacskózott kenyérszelet.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1986" name="Picture 2" descr="G:\Munka\Közétkeztetés\Oda nem adott penészes kenyé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85992"/>
            <a:ext cx="5433367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755576" y="2276872"/>
            <a:ext cx="7467600" cy="1252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4000" dirty="0" smtClean="0"/>
              <a:t>Köszönjük a figyelmet!</a:t>
            </a:r>
            <a:endParaRPr lang="hu-HU" sz="4000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99592" y="5229200"/>
            <a:ext cx="7467600" cy="12527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Budapest Főváros XV. kerületi Önkormányzat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Kép 6" descr="BPXV_ci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5733256"/>
            <a:ext cx="648072" cy="527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Bölcsődék (GMK)</a:t>
            </a:r>
            <a:endParaRPr lang="hu-HU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71472" y="1428736"/>
          <a:ext cx="7715308" cy="4884714"/>
        </p:xfrm>
        <a:graphic>
          <a:graphicData uri="http://schemas.openxmlformats.org/drawingml/2006/table">
            <a:tbl>
              <a:tblPr/>
              <a:tblGrid>
                <a:gridCol w="2607452"/>
                <a:gridCol w="638709"/>
                <a:gridCol w="638709"/>
                <a:gridCol w="638709"/>
                <a:gridCol w="638709"/>
                <a:gridCol w="638709"/>
                <a:gridCol w="638709"/>
                <a:gridCol w="638709"/>
                <a:gridCol w="636893"/>
              </a:tblGrid>
              <a:tr h="160249">
                <a:tc gridSpan="9"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0665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Beiratkozottak létszáma:</a:t>
                      </a:r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460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0665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Közétkeztetésben részvevők létszáma:</a:t>
                      </a: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334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060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Életkor 0-4 év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647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 kitöltött </a:t>
                      </a:r>
                      <a:r>
                        <a:rPr lang="hu-H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kérdőív</a:t>
                      </a:r>
                      <a:r>
                        <a:rPr lang="hu-H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: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64776">
                <a:tc>
                  <a:txBody>
                    <a:bodyPr/>
                    <a:lstStyle/>
                    <a:p>
                      <a:pPr algn="l" fontAlgn="ctr"/>
                      <a:endParaRPr lang="hu-HU" sz="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77</a:t>
                      </a:r>
                      <a:r>
                        <a:rPr lang="hu-HU" sz="12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%</a:t>
                      </a:r>
                      <a:endParaRPr lang="hu-HU" sz="12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u-HU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3914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Kérdések: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teljesen elégedett vagyok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többnyire elégedett vagyok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mindig vagyok elégedett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egyáltalán nem vagyok elégedett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90609">
                <a:tc>
                  <a:txBody>
                    <a:bodyPr/>
                    <a:lstStyle/>
                    <a:p>
                      <a:pPr algn="l" fontAlgn="ctr"/>
                      <a:r>
                        <a:rPr lang="hu-HU" sz="6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1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mennyiségével elégedett-e 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59%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1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minőségével, ízével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28,7%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1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hőmérsékletével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54%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27,1%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1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mennyiségével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53%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1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minőségével, ízével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33,3%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81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étlap változatosságával elégedett-e?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52%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25,2%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14,7%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45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étkeztetési szolgáltatással, szolgáltatóval elégedett-e az óvodában?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26,4%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111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hu-H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E6B9B8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0034" y="142852"/>
          <a:ext cx="7958165" cy="657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églalap 4"/>
          <p:cNvSpPr/>
          <p:nvPr/>
        </p:nvSpPr>
        <p:spPr>
          <a:xfrm>
            <a:off x="500034" y="6000768"/>
            <a:ext cx="1819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Bölcsődék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Óvodák (GMK)</a:t>
            </a:r>
            <a:endParaRPr lang="hu-HU" sz="4000" b="1" dirty="0">
              <a:solidFill>
                <a:schemeClr val="accent5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714348" y="1285860"/>
          <a:ext cx="7572430" cy="5179254"/>
        </p:xfrm>
        <a:graphic>
          <a:graphicData uri="http://schemas.openxmlformats.org/drawingml/2006/table">
            <a:tbl>
              <a:tblPr/>
              <a:tblGrid>
                <a:gridCol w="2559165"/>
                <a:gridCol w="626881"/>
                <a:gridCol w="626881"/>
                <a:gridCol w="626881"/>
                <a:gridCol w="626881"/>
                <a:gridCol w="626881"/>
                <a:gridCol w="626881"/>
                <a:gridCol w="626881"/>
                <a:gridCol w="625098"/>
              </a:tblGrid>
              <a:tr h="192491">
                <a:tc gridSpan="9"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5999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Beiratkozottak létszáma: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2040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45999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Közétkeztetésben részvevők létszáma: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1748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0384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Életkor 3-6 év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768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 kitöltött kérdőív: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6834">
                <a:tc>
                  <a:txBody>
                    <a:bodyPr/>
                    <a:lstStyle/>
                    <a:p>
                      <a:pPr algn="l" fontAlgn="ctr"/>
                      <a:endParaRPr lang="hu-HU" sz="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745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Kérdések: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teljesen elégedett vagyok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többnyire elégedett vagyok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mindig vagyok elégedett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egyáltalán nem vagyok elégedett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3843">
                <a:tc>
                  <a:txBody>
                    <a:bodyPr/>
                    <a:lstStyle/>
                    <a:p>
                      <a:pPr algn="l" fontAlgn="ctr"/>
                      <a:r>
                        <a:rPr lang="hu-HU" sz="6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mennyiségével elégedett-e 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30,7%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4,3%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minőségével, ízével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35,0%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5,7%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hőmérsékletével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38,6%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10,7%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mennyiségével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4,3%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minőségével, ízével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38,6%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14,3%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86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étlap változatosságával elégedett-e?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35,0%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9161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étkeztetési szolgáltatással, szolgáltatóval elégedett-e az óvodában?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32,9%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8,6%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799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hu-H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C5BE97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23528" y="260648"/>
          <a:ext cx="8215370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Autofit/>
          </a:bodyPr>
          <a:lstStyle/>
          <a:p>
            <a:r>
              <a:rPr lang="hu-HU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Óvodák</a:t>
            </a:r>
            <a:endParaRPr lang="hu-HU" sz="44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71472" y="1142984"/>
          <a:ext cx="7500994" cy="5018441"/>
        </p:xfrm>
        <a:graphic>
          <a:graphicData uri="http://schemas.openxmlformats.org/drawingml/2006/table">
            <a:tbl>
              <a:tblPr/>
              <a:tblGrid>
                <a:gridCol w="2535023"/>
                <a:gridCol w="620967"/>
                <a:gridCol w="620967"/>
                <a:gridCol w="620967"/>
                <a:gridCol w="620967"/>
                <a:gridCol w="620967"/>
                <a:gridCol w="620967"/>
                <a:gridCol w="620967"/>
                <a:gridCol w="619202"/>
              </a:tblGrid>
              <a:tr h="169399">
                <a:tc gridSpan="9"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1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Beiratkozottak létszáma: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2040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41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Közétkeztetésben részvevők létszáma: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1748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770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Életkor 3-6 év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712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 kitöltött kérdőív: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1063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1245">
                <a:tc>
                  <a:txBody>
                    <a:bodyPr/>
                    <a:lstStyle/>
                    <a:p>
                      <a:pPr algn="l" fontAlgn="ctr"/>
                      <a:endParaRPr lang="hu-HU" sz="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61%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301" marR="4301" marT="4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498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Kérdések: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teljesen elégedett vagyok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többnyire elégedett vagyok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mindig vagyok elégedett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egyáltalán nem vagyok elégedett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580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6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709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mennyiségével elégedett-e 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401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41,4%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709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minőségével, ízével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438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41,2%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709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hőmérsékletével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42,1%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709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mennyiségével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39,5%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709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minőségével, ízével elégedett-e?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40,2%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266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709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étlap változatosságával elégedett-e?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39,8%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21,5%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5,1%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371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étkeztetési szolgáltatással, szolgáltatóval elégedett-e az óvodában? 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324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430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40,5%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185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17,4%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4301" marR="4301" marT="4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4,0%</a:t>
                      </a:r>
                    </a:p>
                  </a:txBody>
                  <a:tcPr marL="4301" marR="4301" marT="4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48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hu-H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301" marR="4301" marT="4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D7E4B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Egyenes összekötő 5"/>
          <p:cNvCxnSpPr/>
          <p:nvPr/>
        </p:nvCxnSpPr>
        <p:spPr>
          <a:xfrm>
            <a:off x="571472" y="6143644"/>
            <a:ext cx="75009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55576" y="188640"/>
          <a:ext cx="7581928" cy="635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églalap 4"/>
          <p:cNvSpPr/>
          <p:nvPr/>
        </p:nvSpPr>
        <p:spPr>
          <a:xfrm>
            <a:off x="500034" y="5929330"/>
            <a:ext cx="1414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Óvodák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14536" cy="511156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Iskolák</a:t>
            </a:r>
            <a:endParaRPr lang="hu-HU" sz="4000" dirty="0">
              <a:solidFill>
                <a:srgbClr val="0070C0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643173" y="285728"/>
          <a:ext cx="5429295" cy="6215430"/>
        </p:xfrm>
        <a:graphic>
          <a:graphicData uri="http://schemas.openxmlformats.org/drawingml/2006/table">
            <a:tbl>
              <a:tblPr/>
              <a:tblGrid>
                <a:gridCol w="1728119"/>
                <a:gridCol w="462647"/>
                <a:gridCol w="462647"/>
                <a:gridCol w="462647"/>
                <a:gridCol w="462647"/>
                <a:gridCol w="462647"/>
                <a:gridCol w="462647"/>
                <a:gridCol w="462647"/>
                <a:gridCol w="462647"/>
              </a:tblGrid>
              <a:tr h="99421">
                <a:tc gridSpan="9">
                  <a:txBody>
                    <a:bodyPr/>
                    <a:lstStyle/>
                    <a:p>
                      <a:pPr algn="ctr" fontAlgn="ctr"/>
                      <a:endParaRPr lang="hu-HU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61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Beiratkozottak létszáma: </a:t>
                      </a:r>
                    </a:p>
                  </a:txBody>
                  <a:tcPr marL="3070" marR="3070" marT="3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5544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9796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Közétkeztetésben részvevők   létszáma:</a:t>
                      </a:r>
                    </a:p>
                  </a:txBody>
                  <a:tcPr marL="3070" marR="3070" marT="3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2867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fő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1484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Életkor 7-18 év 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61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 kitöltött kérdőív: 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1699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5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5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5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5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5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19841">
                <a:tc>
                  <a:txBody>
                    <a:bodyPr/>
                    <a:lstStyle/>
                    <a:p>
                      <a:pPr algn="l" fontAlgn="b"/>
                      <a:endParaRPr lang="hu-HU" sz="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59%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2483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Igénybe veszel-e étkezési szolgáltatást az iskolában?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Részben igen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70" marR="3070" marT="30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4989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889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1207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71%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432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Kérdések: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teljesen elégedett vagyok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Igen, többnyire elégedett vagyok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mindig vagyok elégedett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egyáltalán nem vagyok elégedett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49891"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db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mennyiségével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elégedett-e ?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537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648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38%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441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minőségével, ízével </a:t>
                      </a:r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elégedett-e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?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298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515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704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176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ebéd hőmérsékletével                       elégedett-e?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701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614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302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mennyiségével elégedett-e?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575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536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tízórai /uzsonna minőségével, ízével elégedett-e?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358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443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446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étlap változatosságával elégedett-e? 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607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593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371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963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étkeztetési szolgáltatással elégedett vagy az iskolában? 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489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644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38%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3070" marR="3070" marT="3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09426">
                <a:tc>
                  <a:txBody>
                    <a:bodyPr/>
                    <a:lstStyle/>
                    <a:p>
                      <a:pPr algn="l" fontAlgn="ctr"/>
                      <a:r>
                        <a:rPr lang="hu-H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070" marR="3070" marT="30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8DB4E3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Műhel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599</TotalTime>
  <Words>1493</Words>
  <Application>Microsoft Office PowerPoint</Application>
  <PresentationFormat>Diavetítés a képernyőre (4:3 oldalarány)</PresentationFormat>
  <Paragraphs>702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Loggia</vt:lpstr>
      <vt:lpstr>Közétkeztetési Kerekasztal</vt:lpstr>
      <vt:lpstr>2. dia</vt:lpstr>
      <vt:lpstr>Bölcsődék (GMK)</vt:lpstr>
      <vt:lpstr>4. dia</vt:lpstr>
      <vt:lpstr>Óvodák (GMK)</vt:lpstr>
      <vt:lpstr>6. dia</vt:lpstr>
      <vt:lpstr>Óvodák</vt:lpstr>
      <vt:lpstr>8. dia</vt:lpstr>
      <vt:lpstr>Iskolák</vt:lpstr>
      <vt:lpstr>10. dia</vt:lpstr>
      <vt:lpstr>ESZI</vt:lpstr>
      <vt:lpstr>12. dia</vt:lpstr>
      <vt:lpstr> ESZI EBÉDSZÁLLÍTÁS</vt:lpstr>
      <vt:lpstr>14. dia</vt:lpstr>
      <vt:lpstr>Felmerülő problémák, kérések</vt:lpstr>
      <vt:lpstr>16. dia</vt:lpstr>
      <vt:lpstr>A házhoz menő ételszállítással kapcsolatos problémák</vt:lpstr>
      <vt:lpstr>18. dia</vt:lpstr>
      <vt:lpstr>Diétás Ételek:</vt:lpstr>
      <vt:lpstr>20. dia</vt:lpstr>
      <vt:lpstr>21. dia</vt:lpstr>
      <vt:lpstr>22.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Közétkeztetési Kerekasztal</dc:title>
  <dc:creator>Dell</dc:creator>
  <cp:lastModifiedBy>szeiler_zsuzsanna</cp:lastModifiedBy>
  <cp:revision>63</cp:revision>
  <dcterms:created xsi:type="dcterms:W3CDTF">2017-12-02T12:17:44Z</dcterms:created>
  <dcterms:modified xsi:type="dcterms:W3CDTF">2017-12-08T07:49:54Z</dcterms:modified>
</cp:coreProperties>
</file>